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487BF7-719B-580E-BE38-F441A6828F8D}" v="11" dt="2024-11-25T06:46:56.994"/>
    <p1510:client id="{B8AD4302-B4FA-DCF2-4B3C-C7F94DE766A9}" v="415" dt="2024-11-25T09:57:58.7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24441"/>
            <a:ext cx="9144000" cy="2328223"/>
          </a:xfrm>
        </p:spPr>
        <p:txBody>
          <a:bodyPr>
            <a:normAutofit/>
          </a:bodyPr>
          <a:lstStyle/>
          <a:p>
            <a:r>
              <a:rPr lang="en-US" dirty="0"/>
              <a:t>Waterfall &amp; Agile Methodologies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                                                                                          Presented by Hemalatha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6EDE7-81B2-CFA7-997E-311A8B7213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2410"/>
            <a:ext cx="5181600" cy="41245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en-US" sz="2000" dirty="0">
                <a:ea typeface="+mn-lt"/>
                <a:cs typeface="+mn-lt"/>
              </a:rPr>
              <a:t>The </a:t>
            </a:r>
            <a:r>
              <a:rPr lang="en-US" sz="2000" b="1" dirty="0">
                <a:ea typeface="+mn-lt"/>
                <a:cs typeface="+mn-lt"/>
              </a:rPr>
              <a:t>Software Development Life Cycle (SDLC)</a:t>
            </a:r>
            <a:r>
              <a:rPr lang="en-US" sz="2000" dirty="0">
                <a:ea typeface="+mn-lt"/>
                <a:cs typeface="+mn-lt"/>
              </a:rPr>
              <a:t> is a structured process used by software developers to design, develop, test, and maintain software applications. It provides a systematic approach to building software, ensuring high quality and efficiency throughout the development process.</a:t>
            </a:r>
            <a:endParaRPr lang="en-US" sz="200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 descr="A diagram of a company&amp;#39;s process&#10;&#10;Description automatically generated">
            <a:extLst>
              <a:ext uri="{FF2B5EF4-FFF2-40B4-BE49-F238E27FC236}">
                <a16:creationId xmlns:a16="http://schemas.microsoft.com/office/drawing/2014/main" id="{19954955-BEE6-7A16-794B-750D963D60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28266" y="1828234"/>
            <a:ext cx="4505325" cy="2976336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0A4DF53-5159-56EA-10CE-D47CB0FAD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/>
              <a:t>SDLC</a:t>
            </a:r>
            <a:r>
              <a:rPr lang="en-US" sz="3600" b="1" dirty="0"/>
              <a:t>:</a:t>
            </a:r>
            <a:endParaRPr lang="en-US" sz="3600" b="1"/>
          </a:p>
        </p:txBody>
      </p:sp>
    </p:spTree>
    <p:extLst>
      <p:ext uri="{BB962C8B-B14F-4D97-AF65-F5344CB8AC3E}">
        <p14:creationId xmlns:p14="http://schemas.microsoft.com/office/powerpoint/2010/main" val="1785040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2764-C7F2-4B30-E861-A6FCFFFEC2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5066" y="2031101"/>
            <a:ext cx="4282984" cy="351194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800" b="1" dirty="0"/>
              <a:t>Waterfall Model:</a:t>
            </a:r>
            <a:endParaRPr lang="en-US" b="1" dirty="0"/>
          </a:p>
          <a:p>
            <a:pPr marL="0" indent="0">
              <a:buNone/>
            </a:pPr>
            <a:r>
              <a:rPr lang="en-US" sz="1800" dirty="0">
                <a:ea typeface="+mn-lt"/>
                <a:cs typeface="+mn-lt"/>
              </a:rPr>
              <a:t>The Waterfall Model is a linear and sequential software development methodology where each phase of the development process must be completed before the next phase begins. </a:t>
            </a:r>
            <a:endParaRPr lang="en-US" dirty="0"/>
          </a:p>
          <a:p>
            <a:pPr marL="0" indent="0">
              <a:buNone/>
            </a:pPr>
            <a:endParaRPr lang="en-US" sz="1800" b="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 descr="A diagram of a waterfall model&#10;&#10;Description automatically generated">
            <a:extLst>
              <a:ext uri="{FF2B5EF4-FFF2-40B4-BE49-F238E27FC236}">
                <a16:creationId xmlns:a16="http://schemas.microsoft.com/office/drawing/2014/main" id="{6E9DA69C-BA75-043A-F47E-D9B89E5506F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15000" y="2134337"/>
            <a:ext cx="6096000" cy="3733914"/>
          </a:xfrm>
        </p:spPr>
      </p:pic>
    </p:spTree>
    <p:extLst>
      <p:ext uri="{BB962C8B-B14F-4D97-AF65-F5344CB8AC3E}">
        <p14:creationId xmlns:p14="http://schemas.microsoft.com/office/powerpoint/2010/main" val="1803676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B8809-DB4F-7509-C330-38DE5A795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9421"/>
          </a:xfrm>
        </p:spPr>
        <p:txBody>
          <a:bodyPr>
            <a:normAutofit/>
          </a:bodyPr>
          <a:lstStyle/>
          <a:p>
            <a:r>
              <a:rPr lang="en-US" sz="2800" b="1" dirty="0"/>
              <a:t>Advantages and disadvantages of waterfall model: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EF7C9-778D-94C2-1FC4-AC8C99EE5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6268"/>
            <a:ext cx="5181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chemeClr val="tx2">
                  <a:lumMod val="76000"/>
                  <a:lumOff val="24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2">
                    <a:lumMod val="76000"/>
                    <a:lumOff val="24000"/>
                  </a:schemeClr>
                </a:solidFill>
              </a:rPr>
              <a:t>Advantages</a:t>
            </a:r>
            <a:endParaRPr lang="en-US" dirty="0">
              <a:solidFill>
                <a:schemeClr val="tx2">
                  <a:lumMod val="76000"/>
                  <a:lumOff val="24000"/>
                </a:schemeClr>
              </a:solidFill>
            </a:endParaRPr>
          </a:p>
          <a:p>
            <a:pPr marL="342900" indent="-342900"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Easy to understand and follow.</a:t>
            </a:r>
            <a:endParaRPr lang="en-US" sz="1800" dirty="0"/>
          </a:p>
          <a:p>
            <a:pPr marL="342900" indent="-342900"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Works well for projects with clear requirements.</a:t>
            </a:r>
            <a:endParaRPr lang="en-US" sz="1800" dirty="0"/>
          </a:p>
          <a:p>
            <a:pPr marL="342900" indent="-342900"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Requirements are gathered early on.</a:t>
            </a:r>
            <a:endParaRPr lang="en-US" sz="1800"/>
          </a:p>
          <a:p>
            <a:pPr marL="342900" indent="-342900"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Simple testing and integration process.</a:t>
            </a:r>
            <a:endParaRPr lang="en-US" sz="1800"/>
          </a:p>
          <a:p>
            <a:pPr marL="342900" indent="-342900">
              <a:buFont typeface="Wingdings" panose="020B0604020202020204" pitchFamily="34" charset="0"/>
              <a:buChar char="ü"/>
            </a:pPr>
            <a:r>
              <a:rPr lang="en-US" sz="1800" dirty="0">
                <a:solidFill>
                  <a:srgbClr val="000000"/>
                </a:solidFill>
                <a:ea typeface="+mn-lt"/>
                <a:cs typeface="+mn-lt"/>
              </a:rPr>
              <a:t>Progress is easy to track as each phase has specific deliverables and milestones.</a:t>
            </a:r>
            <a:endParaRPr lang="en-US" sz="18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tx2">
                  <a:lumMod val="76000"/>
                  <a:lumOff val="24000"/>
                </a:schemeClr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3613D7-0384-A697-D1D4-A447CB168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26268"/>
            <a:ext cx="5181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chemeClr val="tx2">
                  <a:lumMod val="76000"/>
                  <a:lumOff val="24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2">
                    <a:lumMod val="76000"/>
                    <a:lumOff val="24000"/>
                  </a:schemeClr>
                </a:solidFill>
              </a:rPr>
              <a:t>Disadvantages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Hard to make changes once a phase is complete.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Not suitable for complex or large projects.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No user feedback until the end of the project.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Testing is done too late in the process.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Assumes that all requirements can be defined at the start, which may not always be the case.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006112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81A09-B5B5-BA67-3ABF-9FA7B64A0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700" y="673554"/>
            <a:ext cx="10515600" cy="55850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Why waterfall can be better than agile...?</a:t>
            </a:r>
            <a:r>
              <a:rPr lang="en-US" b="1" dirty="0"/>
              <a:t> </a:t>
            </a:r>
          </a:p>
          <a:p>
            <a:pPr marL="0" indent="0">
              <a:buNone/>
            </a:pPr>
            <a:endParaRPr lang="en-US" b="1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Clear and Fixed Requirements</a:t>
            </a:r>
            <a:r>
              <a:rPr lang="en-US" sz="2000" dirty="0">
                <a:ea typeface="+mn-lt"/>
                <a:cs typeface="+mn-lt"/>
              </a:rPr>
              <a:t>: Waterfall works best when the project’s requirements are well-defined and unlikely to change, as all requirements are gathered upfront.</a:t>
            </a:r>
            <a:endParaRPr lang="en-US" sz="2000" dirty="0"/>
          </a:p>
          <a:p>
            <a:pPr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Structured and Predictable Process</a:t>
            </a:r>
            <a:r>
              <a:rPr lang="en-US" sz="2000" dirty="0">
                <a:ea typeface="+mn-lt"/>
                <a:cs typeface="+mn-lt"/>
              </a:rPr>
              <a:t>: The linear, step-by-step approach of Waterfall makes it easier to manage timelines, budgets, and project milestones, offering greater predictability.</a:t>
            </a:r>
            <a:endParaRPr lang="en-US" sz="2000" dirty="0"/>
          </a:p>
          <a:p>
            <a:pPr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Minimal Client Involvement</a:t>
            </a:r>
            <a:r>
              <a:rPr lang="en-US" sz="2000" dirty="0">
                <a:ea typeface="+mn-lt"/>
                <a:cs typeface="+mn-lt"/>
              </a:rPr>
              <a:t>: Once the requirements are defined, Waterfall requires less ongoing client involvement, which is ideal for clients who prefer a more hands-off approach.</a:t>
            </a:r>
            <a:endParaRPr lang="en-US" sz="2000" dirty="0"/>
          </a:p>
          <a:p>
            <a:pPr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Better for Smaller or Simpler Projects</a:t>
            </a:r>
            <a:r>
              <a:rPr lang="en-US" sz="2000" dirty="0">
                <a:ea typeface="+mn-lt"/>
                <a:cs typeface="+mn-lt"/>
              </a:rPr>
              <a:t>: Waterfall is more efficient for projects with a clear scope and minimal complexity, where a fixed process and outcome are expected.</a:t>
            </a:r>
            <a:endParaRPr lang="en-US" sz="2000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6837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E24A-AF8F-20F0-A84D-A7A99BDEF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4992"/>
          </a:xfrm>
        </p:spPr>
        <p:txBody>
          <a:bodyPr>
            <a:normAutofit/>
          </a:bodyPr>
          <a:lstStyle/>
          <a:p>
            <a:r>
              <a:rPr lang="en-US" sz="3200" b="1" dirty="0"/>
              <a:t>Agile Methodology:</a:t>
            </a:r>
          </a:p>
        </p:txBody>
      </p:sp>
      <p:pic>
        <p:nvPicPr>
          <p:cNvPr id="5" name="Content Placeholder 4" descr="A diagram of a process&#10;&#10;Description automatically generated">
            <a:extLst>
              <a:ext uri="{FF2B5EF4-FFF2-40B4-BE49-F238E27FC236}">
                <a16:creationId xmlns:a16="http://schemas.microsoft.com/office/drawing/2014/main" id="{F5879F69-AD53-B9EC-68DF-6EDD7F32EE9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7700" y="2202430"/>
            <a:ext cx="5517243" cy="3325585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E3AADA-A6F2-F2EB-404C-854984FA3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51553"/>
            <a:ext cx="5181600" cy="38614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Agile methodology</a:t>
            </a:r>
            <a:r>
              <a:rPr lang="en-US" sz="2000" dirty="0">
                <a:ea typeface="+mn-lt"/>
                <a:cs typeface="+mn-lt"/>
              </a:rPr>
              <a:t> is a flexible approach to software development where work is done in small, manageable stages called </a:t>
            </a:r>
            <a:r>
              <a:rPr lang="en-US" sz="2000" b="1" dirty="0">
                <a:ea typeface="+mn-lt"/>
                <a:cs typeface="+mn-lt"/>
              </a:rPr>
              <a:t>sprints</a:t>
            </a:r>
            <a:r>
              <a:rPr lang="en-US" sz="2000" dirty="0">
                <a:ea typeface="+mn-lt"/>
                <a:cs typeface="+mn-lt"/>
              </a:rPr>
              <a:t>. It focuses on collaboration, regular feedback, and the ability to adapt to changing requirements. The goal is to deliver working software quickly and continuously improve it based on customer needs.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05517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2EC87-1E14-E46E-C3D4-590D83435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0135"/>
          </a:xfrm>
        </p:spPr>
        <p:txBody>
          <a:bodyPr/>
          <a:lstStyle/>
          <a:p>
            <a:r>
              <a:rPr lang="en-US" sz="2800" b="1" dirty="0">
                <a:ea typeface="+mj-lt"/>
                <a:cs typeface="+mj-lt"/>
              </a:rPr>
              <a:t>Advantages and disadvantages of Agile: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F3054-BA87-559B-8A1A-71C7F7B8A2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Advantages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Easily adapts to changes in requirements.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Frequent feedback ensures the product meets customer needs.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Deliver working software in short cycles (sprints).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Regular testing in each sprint ensures fewer bugs.</a:t>
            </a:r>
            <a:endParaRPr lang="en-US" sz="18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1F738-AD96-598A-F0E0-C66FD6695AA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Disadvantages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Lacks detailed planning, which can lead to scope.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Clients need to be available for regular reviews and feedback.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Requires a dedicated, skilled team and continuous communication.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1800" dirty="0">
                <a:ea typeface="+mn-lt"/>
                <a:cs typeface="+mn-lt"/>
              </a:rPr>
              <a:t>It's difficult to estimate the total time or cost of the project upfront.</a:t>
            </a:r>
          </a:p>
        </p:txBody>
      </p:sp>
    </p:spTree>
    <p:extLst>
      <p:ext uri="{BB962C8B-B14F-4D97-AF65-F5344CB8AC3E}">
        <p14:creationId xmlns:p14="http://schemas.microsoft.com/office/powerpoint/2010/main" val="1194478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4C42D-2740-FC95-DDFE-46F5BE078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486" y="646340"/>
            <a:ext cx="10515600" cy="563040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>
                <a:ea typeface="+mn-lt"/>
                <a:cs typeface="+mn-lt"/>
              </a:rPr>
              <a:t>Why agile can be better than waterfall...?</a:t>
            </a:r>
            <a:r>
              <a:rPr lang="en-US" b="1" dirty="0">
                <a:ea typeface="+mn-lt"/>
                <a:cs typeface="+mn-lt"/>
              </a:rPr>
              <a:t> </a:t>
            </a: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b="1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Flexibility</a:t>
            </a:r>
            <a:r>
              <a:rPr lang="en-US" sz="2000" dirty="0">
                <a:ea typeface="+mn-lt"/>
                <a:cs typeface="+mn-lt"/>
              </a:rPr>
              <a:t>: Agile adapts to changes in requirements throughout the project; Waterfall does not.</a:t>
            </a:r>
            <a:endParaRPr lang="en-US" sz="2000" dirty="0"/>
          </a:p>
          <a:p>
            <a:pPr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Faster Delivery</a:t>
            </a:r>
            <a:r>
              <a:rPr lang="en-US" sz="2000" dirty="0">
                <a:ea typeface="+mn-lt"/>
                <a:cs typeface="+mn-lt"/>
              </a:rPr>
              <a:t>: Agile delivers working software in small increments, while Waterfall delivers the final product at the end.</a:t>
            </a:r>
            <a:endParaRPr lang="en-US" sz="2000"/>
          </a:p>
          <a:p>
            <a:pPr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Customer Involvement</a:t>
            </a:r>
            <a:r>
              <a:rPr lang="en-US" sz="2000" dirty="0">
                <a:ea typeface="+mn-lt"/>
                <a:cs typeface="+mn-lt"/>
              </a:rPr>
              <a:t>: Agile involves the customer regularly for feedback; Waterfall only involves them at the beginning and end.</a:t>
            </a:r>
            <a:endParaRPr lang="en-US" sz="2000"/>
          </a:p>
          <a:p>
            <a:pPr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Risk Management</a:t>
            </a:r>
            <a:r>
              <a:rPr lang="en-US" sz="2000" dirty="0">
                <a:ea typeface="+mn-lt"/>
                <a:cs typeface="+mn-lt"/>
              </a:rPr>
              <a:t>: Agile identifies and addresses risks early in each sprint, while Waterfall risks are discovered late.</a:t>
            </a:r>
            <a:endParaRPr lang="en-US" sz="2000"/>
          </a:p>
          <a:p>
            <a:pPr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Collaboration</a:t>
            </a:r>
            <a:r>
              <a:rPr lang="en-US" sz="2000" dirty="0">
                <a:ea typeface="+mn-lt"/>
                <a:cs typeface="+mn-lt"/>
              </a:rPr>
              <a:t>: Agile promotes constant collaboration between teams, while Waterfall has more isolated phases.</a:t>
            </a:r>
            <a:endParaRPr lang="en-US" sz="200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47377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EC04B0-1462-69AE-4F04-9B5BE2C94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i="1" dirty="0">
                <a:solidFill>
                  <a:schemeClr val="tx2"/>
                </a:solidFill>
              </a:rPr>
              <a:t>          </a:t>
            </a:r>
            <a:r>
              <a:rPr lang="en-US" sz="4000" b="1" i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24696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Waterfall &amp; Agile Methodologies</vt:lpstr>
      <vt:lpstr>SDLC:</vt:lpstr>
      <vt:lpstr>PowerPoint Presentation</vt:lpstr>
      <vt:lpstr>Advantages and disadvantages of waterfall model:</vt:lpstr>
      <vt:lpstr>PowerPoint Presentation</vt:lpstr>
      <vt:lpstr>Agile Methodology:</vt:lpstr>
      <vt:lpstr>Advantages and disadvantages of Agile:</vt:lpstr>
      <vt:lpstr>PowerPoint Presentation</vt:lpstr>
      <vt:lpstr>   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255</cp:revision>
  <dcterms:created xsi:type="dcterms:W3CDTF">2024-11-25T06:44:54Z</dcterms:created>
  <dcterms:modified xsi:type="dcterms:W3CDTF">2024-11-25T11:35:37Z</dcterms:modified>
</cp:coreProperties>
</file>

<file path=docProps/thumbnail.jpeg>
</file>